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8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29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96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2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69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26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59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86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79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3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06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A7AB-B389-406D-9BDC-B0E7CE739C0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5326-49EF-4FB4-A817-2677C10D3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24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1AB08B-864A-4A11-BB1E-4B57F00C49D2}"/>
              </a:ext>
            </a:extLst>
          </p:cNvPr>
          <p:cNvSpPr txBox="1"/>
          <p:nvPr/>
        </p:nvSpPr>
        <p:spPr>
          <a:xfrm>
            <a:off x="406691" y="564490"/>
            <a:ext cx="90926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ja-JP" sz="2000" b="1" i="0" u="none" strike="noStrike" baseline="0" dirty="0">
                <a:solidFill>
                  <a:srgbClr val="000000"/>
                </a:solidFill>
                <a:latin typeface="+mn-ea"/>
              </a:rPr>
              <a:t>2024</a:t>
            </a:r>
            <a:r>
              <a:rPr lang="ja-JP" altLang="en-US" sz="2000" b="1" i="0" u="none" strike="noStrike" baseline="0" dirty="0">
                <a:solidFill>
                  <a:srgbClr val="000000"/>
                </a:solidFill>
                <a:latin typeface="+mn-ea"/>
              </a:rPr>
              <a:t>年度版</a:t>
            </a:r>
            <a:endParaRPr lang="ja-JP" altLang="en-US" sz="2000" b="0" i="0" u="none" strike="noStrike" baseline="0" dirty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+mn-ea"/>
              </a:rPr>
              <a:t>主婦の友社家計簿シリーズのご案内</a:t>
            </a:r>
            <a:endParaRPr lang="ja-JP" altLang="en-US" sz="3600" dirty="0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E3841F-6368-4F24-8BE7-FFABA9600CF5}"/>
              </a:ext>
            </a:extLst>
          </p:cNvPr>
          <p:cNvSpPr txBox="1"/>
          <p:nvPr/>
        </p:nvSpPr>
        <p:spPr>
          <a:xfrm>
            <a:off x="1142203" y="6158552"/>
            <a:ext cx="7621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お問い合わせ</a:t>
            </a:r>
            <a:r>
              <a:rPr lang="en-US" altLang="ja-JP" sz="16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16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主婦の友社メディア営業ユニット　</a:t>
            </a:r>
            <a:r>
              <a:rPr lang="en-US" altLang="ja-JP" sz="1600" b="0" i="0" u="none" strike="noStrike" baseline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TEL:03-5280-7510</a:t>
            </a:r>
            <a:endParaRPr lang="ja-JP" altLang="en-US" sz="1600" dirty="0"/>
          </a:p>
        </p:txBody>
      </p:sp>
      <p:pic>
        <p:nvPicPr>
          <p:cNvPr id="2" name="図 1" descr="カレンダー&#10;&#10;自動的に生成された説明">
            <a:extLst>
              <a:ext uri="{FF2B5EF4-FFF2-40B4-BE49-F238E27FC236}">
                <a16:creationId xmlns:a16="http://schemas.microsoft.com/office/drawing/2014/main" id="{01099BD3-FD40-D1EA-52F1-3DBF54FEC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110" y="2340858"/>
            <a:ext cx="2070100" cy="283144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D811287-0B6D-EAFB-6A64-274620F04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696" y="2340858"/>
            <a:ext cx="2312615" cy="28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0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99A1E1-21CE-463B-BCBF-A5FD4168ED55}"/>
              </a:ext>
            </a:extLst>
          </p:cNvPr>
          <p:cNvSpPr txBox="1"/>
          <p:nvPr/>
        </p:nvSpPr>
        <p:spPr>
          <a:xfrm>
            <a:off x="3127281" y="358929"/>
            <a:ext cx="61093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b="1" dirty="0"/>
              <a:t>『</a:t>
            </a:r>
            <a:r>
              <a:rPr lang="en-US" altLang="ja-JP" b="1" dirty="0">
                <a:latin typeface="+mn-ea"/>
              </a:rPr>
              <a:t>2024</a:t>
            </a:r>
            <a:r>
              <a:rPr lang="ja-JP" altLang="ja-JP" b="1" dirty="0"/>
              <a:t>年版主婦の友</a:t>
            </a:r>
            <a:r>
              <a:rPr lang="en-US" altLang="ja-JP" b="1" dirty="0">
                <a:latin typeface="+mn-ea"/>
              </a:rPr>
              <a:t>365</a:t>
            </a:r>
            <a:r>
              <a:rPr lang="ja-JP" altLang="ja-JP" b="1" dirty="0"/>
              <a:t>日のおかず家計簿』企画書　</a:t>
            </a:r>
            <a:endParaRPr lang="ja-JP" altLang="ja-JP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書名：『２０２</a:t>
            </a:r>
            <a:r>
              <a:rPr lang="ja-JP" altLang="en-US" sz="1050" dirty="0"/>
              <a:t>４</a:t>
            </a:r>
            <a:r>
              <a:rPr lang="ja-JP" altLang="ja-JP" sz="1050" dirty="0"/>
              <a:t>年版　主婦の友３６５日のおかず家計簿』　</a:t>
            </a:r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発売：</a:t>
            </a:r>
            <a:r>
              <a:rPr lang="en-US" altLang="ja-JP" sz="1050" dirty="0"/>
              <a:t>2023</a:t>
            </a:r>
            <a:r>
              <a:rPr lang="ja-JP" altLang="ja-JP" sz="1050" dirty="0"/>
              <a:t>年</a:t>
            </a:r>
            <a:r>
              <a:rPr lang="en-US" altLang="ja-JP" sz="1050" dirty="0"/>
              <a:t>10</a:t>
            </a:r>
            <a:r>
              <a:rPr lang="ja-JP" altLang="ja-JP" sz="1050" dirty="0"/>
              <a:t>月</a:t>
            </a:r>
            <a:r>
              <a:rPr lang="en-US" altLang="ja-JP" sz="1050" dirty="0"/>
              <a:t>2</a:t>
            </a:r>
            <a:r>
              <a:rPr lang="ja-JP" altLang="en-US" sz="1050" dirty="0"/>
              <a:t>日</a:t>
            </a:r>
            <a:r>
              <a:rPr lang="ja-JP" altLang="ja-JP" sz="1050" dirty="0"/>
              <a:t>　ムック</a:t>
            </a:r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体裁：</a:t>
            </a:r>
            <a:r>
              <a:rPr lang="en-US" altLang="ja-JP" sz="1050" dirty="0"/>
              <a:t>A</a:t>
            </a:r>
            <a:r>
              <a:rPr lang="ja-JP" altLang="en-US" sz="1050" dirty="0"/>
              <a:t>変形</a:t>
            </a:r>
            <a:r>
              <a:rPr lang="ja-JP" altLang="ja-JP" sz="1050" dirty="0"/>
              <a:t>判</a:t>
            </a:r>
            <a:r>
              <a:rPr lang="en-US" altLang="ja-JP" sz="1050" dirty="0"/>
              <a:t>(205mm✕280mm)</a:t>
            </a:r>
            <a:r>
              <a:rPr lang="ja-JP" altLang="ja-JP" sz="1050" dirty="0"/>
              <a:t>　４色×</a:t>
            </a:r>
            <a:r>
              <a:rPr lang="en-US" altLang="ja-JP" sz="1050" dirty="0"/>
              <a:t>224P</a:t>
            </a:r>
            <a:r>
              <a:rPr lang="ja-JP" altLang="ja-JP" sz="1050" dirty="0"/>
              <a:t>　ポケットつきビニールカバーつき　帯あり</a:t>
            </a:r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本体価格：</a:t>
            </a:r>
            <a:r>
              <a:rPr lang="en-US" altLang="ja-JP" sz="1050" dirty="0"/>
              <a:t>830</a:t>
            </a:r>
            <a:r>
              <a:rPr lang="ja-JP" altLang="ja-JP" sz="1050" dirty="0"/>
              <a:t>円＋税</a:t>
            </a:r>
            <a:r>
              <a:rPr lang="en-US" altLang="ja-JP" sz="1050" dirty="0"/>
              <a:t> (</a:t>
            </a:r>
            <a:r>
              <a:rPr lang="ja-JP" altLang="en-US" sz="1050" dirty="0"/>
              <a:t>予定）</a:t>
            </a:r>
            <a:endParaRPr lang="ja-JP" altLang="ja-JP" sz="1050" dirty="0"/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発行部数： </a:t>
            </a:r>
            <a:r>
              <a:rPr lang="en-US" altLang="ja-JP" sz="1050" dirty="0"/>
              <a:t>75,000</a:t>
            </a:r>
            <a:r>
              <a:rPr lang="ja-JP" altLang="ja-JP" sz="1050" dirty="0"/>
              <a:t>部</a:t>
            </a:r>
          </a:p>
          <a:p>
            <a:r>
              <a:rPr lang="ja-JP" altLang="en-US" sz="1050" dirty="0"/>
              <a:t>　　　　　　　　　　　　　　　　　　　　　　　　　　　　　　　　　　　　　　　　　　　　</a:t>
            </a:r>
            <a:endParaRPr lang="ja-JP" altLang="ja-JP" sz="1050" dirty="0"/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内容と特徴</a:t>
            </a:r>
          </a:p>
          <a:p>
            <a:r>
              <a:rPr lang="ja-JP" altLang="en-US" sz="1050" dirty="0"/>
              <a:t>５０代～６０代の主婦に圧倒的支持をいただいている　主婦の友社のロングセラー家計簿です。</a:t>
            </a:r>
            <a:endParaRPr lang="en-US" altLang="ja-JP" sz="1050" dirty="0"/>
          </a:p>
          <a:p>
            <a:r>
              <a:rPr lang="ja-JP" altLang="en-US" sz="1050" dirty="0"/>
              <a:t>２５０点ものレシピを掲載。料理本＋家計簿が１冊に。</a:t>
            </a:r>
          </a:p>
          <a:p>
            <a:r>
              <a:rPr lang="ja-JP" altLang="en-US" sz="1050" dirty="0"/>
              <a:t>抽選で当たる豪華プレゼント企画も。</a:t>
            </a:r>
            <a:endParaRPr lang="en-US" altLang="ja-JP" sz="1050" dirty="0"/>
          </a:p>
          <a:p>
            <a:endParaRPr lang="ja-JP" altLang="en-US" sz="1050" dirty="0"/>
          </a:p>
          <a:p>
            <a:endParaRPr lang="en-US" altLang="ja-JP" sz="1050" dirty="0"/>
          </a:p>
          <a:p>
            <a:r>
              <a:rPr lang="ja-JP" altLang="ja-JP" sz="1050" dirty="0"/>
              <a:t>広告について　カラー４色です</a:t>
            </a:r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広告スペース：</a:t>
            </a:r>
            <a:endParaRPr lang="en-US" altLang="ja-JP" sz="1050" dirty="0"/>
          </a:p>
          <a:p>
            <a:r>
              <a:rPr lang="ja-JP" altLang="ja-JP" sz="1050" dirty="0"/>
              <a:t>表２見開き</a:t>
            </a:r>
            <a:r>
              <a:rPr lang="ja-JP" altLang="en-US" sz="1050" dirty="0"/>
              <a:t>　　</a:t>
            </a:r>
            <a:r>
              <a:rPr lang="ja-JP" altLang="ja-JP" sz="1050" dirty="0"/>
              <a:t>表３</a:t>
            </a:r>
            <a:r>
              <a:rPr lang="ja-JP" altLang="en-US" sz="1050" dirty="0"/>
              <a:t>　　</a:t>
            </a:r>
            <a:r>
              <a:rPr lang="ja-JP" altLang="ja-JP" sz="1050" dirty="0"/>
              <a:t>表４</a:t>
            </a:r>
            <a:r>
              <a:rPr lang="ja-JP" altLang="en-US" sz="1050" dirty="0"/>
              <a:t>　　</a:t>
            </a:r>
            <a:r>
              <a:rPr lang="ja-JP" altLang="ja-JP" sz="1050" dirty="0">
                <a:latin typeface="+mn-ea"/>
              </a:rPr>
              <a:t>４Ｐ</a:t>
            </a:r>
            <a:r>
              <a:rPr lang="ja-JP" altLang="en-US" sz="1050" dirty="0">
                <a:latin typeface="+mn-ea"/>
              </a:rPr>
              <a:t>１</a:t>
            </a:r>
            <a:r>
              <a:rPr lang="en-US" altLang="ja-JP" sz="1050" dirty="0">
                <a:latin typeface="+mn-ea"/>
              </a:rPr>
              <a:t>P</a:t>
            </a:r>
            <a:endParaRPr lang="ja-JP" altLang="ja-JP" sz="1050" dirty="0"/>
          </a:p>
          <a:p>
            <a:r>
              <a:rPr lang="en-US" altLang="ja-JP" sz="1050" dirty="0"/>
              <a:t>●</a:t>
            </a:r>
            <a:r>
              <a:rPr lang="ja-JP" altLang="en-US" sz="1050" dirty="0"/>
              <a:t>広告</a:t>
            </a:r>
            <a:r>
              <a:rPr lang="ja-JP" altLang="ja-JP" sz="1050" dirty="0"/>
              <a:t>〆切：</a:t>
            </a:r>
            <a:r>
              <a:rPr lang="en-US" altLang="ja-JP" sz="1050" dirty="0"/>
              <a:t>2023</a:t>
            </a:r>
            <a:r>
              <a:rPr lang="ja-JP" altLang="ja-JP" sz="1050" dirty="0"/>
              <a:t>年</a:t>
            </a:r>
            <a:r>
              <a:rPr lang="en-US" altLang="ja-JP" sz="1050" dirty="0"/>
              <a:t>8</a:t>
            </a:r>
            <a:r>
              <a:rPr lang="ja-JP" altLang="ja-JP" sz="1050" dirty="0"/>
              <a:t>月</a:t>
            </a:r>
            <a:r>
              <a:rPr lang="en-US" altLang="ja-JP" sz="1050" dirty="0"/>
              <a:t>4</a:t>
            </a:r>
            <a:r>
              <a:rPr lang="ja-JP" altLang="ja-JP" sz="1050" dirty="0"/>
              <a:t>日（</a:t>
            </a:r>
            <a:r>
              <a:rPr lang="ja-JP" altLang="en-US" sz="1050" dirty="0"/>
              <a:t>金</a:t>
            </a:r>
            <a:r>
              <a:rPr lang="ja-JP" altLang="ja-JP" sz="1050" dirty="0"/>
              <a:t>）まで。</a:t>
            </a:r>
            <a:r>
              <a:rPr lang="en-US" altLang="ja-JP" sz="1050" dirty="0"/>
              <a:t> </a:t>
            </a:r>
            <a:r>
              <a:rPr lang="ja-JP" altLang="en-US" sz="1050" dirty="0"/>
              <a:t>校了日　</a:t>
            </a:r>
            <a:r>
              <a:rPr lang="en-US" altLang="ja-JP" sz="1050" dirty="0"/>
              <a:t>8</a:t>
            </a:r>
            <a:r>
              <a:rPr lang="ja-JP" altLang="en-US" sz="1050" dirty="0"/>
              <a:t>月</a:t>
            </a:r>
            <a:r>
              <a:rPr lang="en-US" altLang="ja-JP" sz="1050" dirty="0"/>
              <a:t>18</a:t>
            </a:r>
            <a:r>
              <a:rPr lang="ja-JP" altLang="en-US" sz="1050" dirty="0"/>
              <a:t>日（金）</a:t>
            </a:r>
            <a:endParaRPr lang="en-US" altLang="ja-JP" sz="1050" dirty="0"/>
          </a:p>
          <a:p>
            <a:endParaRPr lang="en-US" altLang="ja-JP" sz="1050" dirty="0"/>
          </a:p>
          <a:p>
            <a:r>
              <a:rPr lang="ja-JP" altLang="en-US" sz="1050" b="1" dirty="0"/>
              <a:t>２０２４年版の企画内容</a:t>
            </a:r>
            <a:endParaRPr lang="en-US" altLang="ja-JP" sz="1050" b="1" dirty="0"/>
          </a:p>
          <a:p>
            <a:r>
              <a:rPr lang="ja-JP" altLang="en-US" sz="1050" dirty="0"/>
              <a:t>●巻頭特集　節約できる！健康おかず　２５ページ</a:t>
            </a:r>
            <a:endParaRPr lang="en-US" altLang="ja-JP" sz="1050" dirty="0"/>
          </a:p>
          <a:p>
            <a:r>
              <a:rPr lang="ja-JP" altLang="en-US" sz="1050" dirty="0"/>
              <a:t>　たんぱく質がとれる。食物繊維もたっぷり。など健康的に節約できるおかずを紹介</a:t>
            </a:r>
            <a:endParaRPr lang="en-US" altLang="ja-JP" sz="1050" dirty="0"/>
          </a:p>
          <a:p>
            <a:r>
              <a:rPr lang="ja-JP" altLang="en-US" sz="1050" dirty="0"/>
              <a:t>●毎週の料理　１週間に１献立・３品。節約になるおかずを紹介</a:t>
            </a:r>
            <a:endParaRPr lang="en-US" altLang="ja-JP" sz="1050" dirty="0"/>
          </a:p>
          <a:p>
            <a:r>
              <a:rPr lang="ja-JP" altLang="en-US" sz="1050" dirty="0"/>
              <a:t>●毎月の料理　１か月に１レシピ。ポリ袋を使ってラクに作れるレシピ</a:t>
            </a:r>
            <a:endParaRPr lang="en-US" altLang="ja-JP" sz="1050" dirty="0"/>
          </a:p>
          <a:p>
            <a:r>
              <a:rPr lang="ja-JP" altLang="en-US" sz="1050" dirty="0"/>
              <a:t>●付録カレンダー　米粉のおつとおかずレシピ</a:t>
            </a:r>
            <a:endParaRPr lang="en-US" altLang="ja-JP" sz="1050" dirty="0"/>
          </a:p>
          <a:p>
            <a:endParaRPr lang="ja-JP" altLang="ja-JP" sz="105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71D7C4-9B8A-4A6D-A59D-1B62FBC93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280" y="4849803"/>
            <a:ext cx="4315427" cy="20005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2F2B03-81B1-4379-935F-304C040D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80" y="4048411"/>
            <a:ext cx="2133282" cy="1483835"/>
          </a:xfrm>
          <a:prstGeom prst="rect">
            <a:avLst/>
          </a:prstGeom>
        </p:spPr>
      </p:pic>
      <p:pic>
        <p:nvPicPr>
          <p:cNvPr id="7" name="図 6" descr="テーブル, カレンダー&#10;&#10;自動的に生成された説明">
            <a:extLst>
              <a:ext uri="{FF2B5EF4-FFF2-40B4-BE49-F238E27FC236}">
                <a16:creationId xmlns:a16="http://schemas.microsoft.com/office/drawing/2014/main" id="{ACCC636C-34AC-3A1F-8858-932E320CE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13" y="5133364"/>
            <a:ext cx="2166948" cy="147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 1" descr="カレンダー&#10;&#10;自動的に生成された説明">
            <a:extLst>
              <a:ext uri="{FF2B5EF4-FFF2-40B4-BE49-F238E27FC236}">
                <a16:creationId xmlns:a16="http://schemas.microsoft.com/office/drawing/2014/main" id="{067542F3-49F4-1B18-BB80-DADC4CD1E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80" y="986268"/>
            <a:ext cx="2070100" cy="28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6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651514-F473-473D-B852-1442EE658DCF}"/>
              </a:ext>
            </a:extLst>
          </p:cNvPr>
          <p:cNvSpPr txBox="1"/>
          <p:nvPr/>
        </p:nvSpPr>
        <p:spPr>
          <a:xfrm>
            <a:off x="3305647" y="463942"/>
            <a:ext cx="655272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050" dirty="0"/>
          </a:p>
          <a:p>
            <a:r>
              <a:rPr lang="ja-JP" altLang="ja-JP" b="1" dirty="0"/>
              <a:t>『夢をかなえる　わたしの家計ノート</a:t>
            </a:r>
            <a:r>
              <a:rPr lang="en-US" altLang="ja-JP" b="1" dirty="0">
                <a:latin typeface="+mn-ea"/>
              </a:rPr>
              <a:t>2024』</a:t>
            </a:r>
            <a:r>
              <a:rPr lang="ja-JP" altLang="ja-JP" sz="1050" b="1" dirty="0"/>
              <a:t>　</a:t>
            </a:r>
            <a:endParaRPr lang="ja-JP" altLang="ja-JP" sz="1050" dirty="0"/>
          </a:p>
          <a:p>
            <a:endParaRPr lang="en-US" altLang="ja-JP" sz="1050" dirty="0"/>
          </a:p>
          <a:p>
            <a:r>
              <a:rPr lang="en-US" altLang="ja-JP" sz="1050" dirty="0"/>
              <a:t> </a:t>
            </a:r>
            <a:endParaRPr lang="ja-JP" altLang="ja-JP" sz="1050" dirty="0"/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書名：『夢をかなえる　わたしの家計ノート</a:t>
            </a:r>
            <a:r>
              <a:rPr lang="en-US" altLang="ja-JP" sz="1050" dirty="0"/>
              <a:t>2024</a:t>
            </a:r>
            <a:r>
              <a:rPr lang="ja-JP" altLang="ja-JP" sz="1050" dirty="0"/>
              <a:t>』　</a:t>
            </a:r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発売：</a:t>
            </a:r>
            <a:r>
              <a:rPr lang="en-US" altLang="ja-JP" sz="1050" dirty="0"/>
              <a:t>2023</a:t>
            </a:r>
            <a:r>
              <a:rPr lang="ja-JP" altLang="ja-JP" sz="1050" dirty="0"/>
              <a:t>年</a:t>
            </a:r>
            <a:r>
              <a:rPr lang="en-US" altLang="ja-JP" sz="1050" dirty="0"/>
              <a:t>10</a:t>
            </a:r>
            <a:r>
              <a:rPr lang="ja-JP" altLang="ja-JP" sz="1050" dirty="0"/>
              <a:t>月</a:t>
            </a:r>
            <a:r>
              <a:rPr lang="en-US" altLang="ja-JP" sz="1050" dirty="0"/>
              <a:t>2</a:t>
            </a:r>
            <a:r>
              <a:rPr lang="ja-JP" altLang="en-US" sz="1050" dirty="0"/>
              <a:t>日売り</a:t>
            </a:r>
            <a:r>
              <a:rPr lang="ja-JP" altLang="ja-JP" sz="1050" dirty="0"/>
              <a:t>　ムック</a:t>
            </a:r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体裁：</a:t>
            </a:r>
            <a:r>
              <a:rPr lang="en-US" altLang="ja-JP" sz="1050" dirty="0"/>
              <a:t>AB</a:t>
            </a:r>
            <a:r>
              <a:rPr lang="ja-JP" altLang="ja-JP" sz="1050" dirty="0"/>
              <a:t>判</a:t>
            </a:r>
            <a:r>
              <a:rPr lang="en-US" altLang="ja-JP" sz="1050" dirty="0"/>
              <a:t>(210mm✕257mm)</a:t>
            </a:r>
            <a:r>
              <a:rPr lang="ja-JP" altLang="ja-JP" sz="1050" dirty="0"/>
              <a:t>　</a:t>
            </a:r>
            <a:r>
              <a:rPr lang="en-US" altLang="ja-JP" sz="1050" dirty="0"/>
              <a:t>196P</a:t>
            </a:r>
            <a:r>
              <a:rPr lang="ja-JP" altLang="ja-JP" sz="1050" dirty="0"/>
              <a:t>　ポケットつきビニールカバーつき　帯あり</a:t>
            </a:r>
          </a:p>
          <a:p>
            <a:r>
              <a:rPr lang="ja-JP" altLang="en-US" sz="1050" dirty="0"/>
              <a:t>　　　　</a:t>
            </a:r>
            <a:r>
              <a:rPr lang="ja-JP" altLang="ja-JP" sz="1050" dirty="0"/>
              <a:t>表紙は</a:t>
            </a:r>
            <a:r>
              <a:rPr lang="en-US" altLang="ja-JP" sz="1050" dirty="0"/>
              <a:t>5✕4C</a:t>
            </a:r>
            <a:r>
              <a:rPr lang="ja-JP" altLang="ja-JP" sz="1050" dirty="0" err="1"/>
              <a:t>、</a:t>
            </a:r>
            <a:r>
              <a:rPr lang="ja-JP" altLang="ja-JP" sz="1050" dirty="0"/>
              <a:t>本文は</a:t>
            </a:r>
            <a:r>
              <a:rPr lang="en-US" altLang="ja-JP" sz="1050" dirty="0"/>
              <a:t>2</a:t>
            </a:r>
            <a:r>
              <a:rPr lang="ja-JP" altLang="ja-JP" sz="1050" dirty="0"/>
              <a:t>✕</a:t>
            </a:r>
            <a:r>
              <a:rPr lang="en-US" altLang="ja-JP" sz="1050" dirty="0"/>
              <a:t>2C</a:t>
            </a:r>
            <a:endParaRPr lang="ja-JP" altLang="ja-JP" sz="1050" dirty="0"/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本体価格：</a:t>
            </a:r>
            <a:r>
              <a:rPr lang="en-US" altLang="ja-JP" sz="1050" dirty="0"/>
              <a:t>695</a:t>
            </a:r>
            <a:r>
              <a:rPr lang="ja-JP" altLang="ja-JP" sz="1050" dirty="0"/>
              <a:t>円＋税</a:t>
            </a:r>
            <a:r>
              <a:rPr lang="ja-JP" altLang="en-US" sz="1050" dirty="0"/>
              <a:t>　（予定）</a:t>
            </a:r>
            <a:endParaRPr lang="ja-JP" altLang="ja-JP" sz="1050" dirty="0"/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発行部数：</a:t>
            </a:r>
            <a:r>
              <a:rPr lang="en-US" altLang="ja-JP" sz="1050" dirty="0"/>
              <a:t>24000</a:t>
            </a:r>
            <a:r>
              <a:rPr lang="ja-JP" altLang="ja-JP" sz="1050" dirty="0"/>
              <a:t>部予定</a:t>
            </a:r>
            <a:endParaRPr lang="en-US" altLang="ja-JP" sz="1050" dirty="0"/>
          </a:p>
          <a:p>
            <a:endParaRPr lang="en-US" altLang="ja-JP" sz="1050" dirty="0"/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内容と特徴</a:t>
            </a:r>
            <a:r>
              <a:rPr lang="ja-JP" altLang="en-US" sz="1050" dirty="0"/>
              <a:t>　　　　　　　　　　　　　　　　　　　　　　　　　　　　　　　　　　　　　　　　　　</a:t>
            </a:r>
            <a:r>
              <a:rPr lang="ja-JP" altLang="ja-JP" sz="1050" dirty="0"/>
              <a:t>リピート率の高さに支えられて</a:t>
            </a:r>
            <a:r>
              <a:rPr lang="ja-JP" altLang="en-US" sz="1050" dirty="0"/>
              <a:t>２０</a:t>
            </a:r>
            <a:r>
              <a:rPr lang="ja-JP" altLang="ja-JP" sz="1050" dirty="0"/>
              <a:t>年のロングセラー家計ノート。</a:t>
            </a:r>
          </a:p>
          <a:p>
            <a:r>
              <a:rPr lang="ja-JP" altLang="en-US" sz="1050" dirty="0"/>
              <a:t>特に好評を得ている大きな特徴は</a:t>
            </a:r>
            <a:r>
              <a:rPr lang="ja-JP" altLang="ja-JP" sz="1050" dirty="0"/>
              <a:t>「カード」や「電子マネー」の出費を見える化」しやすい点</a:t>
            </a:r>
            <a:r>
              <a:rPr lang="ja-JP" altLang="en-US" sz="1050" dirty="0"/>
              <a:t>です。</a:t>
            </a:r>
            <a:endParaRPr lang="en-US" altLang="ja-JP" sz="1050" dirty="0"/>
          </a:p>
          <a:p>
            <a:r>
              <a:rPr lang="ja-JP" altLang="ja-JP" sz="1050" dirty="0"/>
              <a:t>オンライン決算が急増し</a:t>
            </a:r>
            <a:r>
              <a:rPr lang="ja-JP" altLang="en-US" sz="1050" dirty="0"/>
              <a:t>た今年、</a:t>
            </a:r>
            <a:r>
              <a:rPr lang="ja-JP" altLang="ja-JP" sz="1050" dirty="0"/>
              <a:t>家計節約の最大のポイントはこうした「見えない出費」を把握すること。</a:t>
            </a:r>
            <a:endParaRPr lang="en-US" altLang="ja-JP" sz="1050" dirty="0"/>
          </a:p>
          <a:p>
            <a:r>
              <a:rPr lang="ja-JP" altLang="ja-JP" sz="1050" dirty="0"/>
              <a:t>今こそ節約したい方のお役にたてる家計ノートです。</a:t>
            </a:r>
            <a:r>
              <a:rPr lang="ja-JP" altLang="en-US" sz="1050" dirty="0"/>
              <a:t>毎日の料理に役立つ旬の１行レシピ付き</a:t>
            </a:r>
            <a:endParaRPr lang="en-US" altLang="ja-JP" sz="1050" dirty="0"/>
          </a:p>
          <a:p>
            <a:r>
              <a:rPr lang="en-US" altLang="ja-JP" sz="1050" dirty="0"/>
              <a:t>FP</a:t>
            </a:r>
            <a:r>
              <a:rPr lang="ja-JP" altLang="en-US" sz="1050" dirty="0"/>
              <a:t>（ファイナンシャルプランナー）が２０２４年度の節約術をアドバイス</a:t>
            </a:r>
            <a:endParaRPr lang="en-US" altLang="ja-JP" sz="1050" dirty="0"/>
          </a:p>
          <a:p>
            <a:r>
              <a:rPr lang="ja-JP" altLang="ja-JP" sz="1050" dirty="0"/>
              <a:t>　　</a:t>
            </a:r>
          </a:p>
          <a:p>
            <a:r>
              <a:rPr lang="ja-JP" altLang="ja-JP" sz="1050" dirty="0"/>
              <a:t>広告について　カラー４色です</a:t>
            </a:r>
          </a:p>
          <a:p>
            <a:r>
              <a:rPr lang="en-US" altLang="ja-JP" sz="1050" dirty="0"/>
              <a:t>●</a:t>
            </a:r>
            <a:r>
              <a:rPr lang="ja-JP" altLang="ja-JP" sz="1050" dirty="0"/>
              <a:t>広告スペース：</a:t>
            </a:r>
            <a:endParaRPr lang="en-US" altLang="ja-JP" sz="1050" dirty="0"/>
          </a:p>
          <a:p>
            <a:r>
              <a:rPr lang="ja-JP" altLang="ja-JP" sz="1050" dirty="0"/>
              <a:t>表２</a:t>
            </a:r>
            <a:r>
              <a:rPr lang="ja-JP" altLang="en-US" sz="1050" dirty="0"/>
              <a:t>　</a:t>
            </a:r>
            <a:r>
              <a:rPr lang="ja-JP" altLang="ja-JP" sz="1050" dirty="0"/>
              <a:t>表３</a:t>
            </a:r>
            <a:r>
              <a:rPr lang="ja-JP" altLang="en-US" sz="1050" dirty="0"/>
              <a:t>　</a:t>
            </a:r>
            <a:r>
              <a:rPr lang="ja-JP" altLang="ja-JP" sz="1050" dirty="0"/>
              <a:t>表４</a:t>
            </a:r>
          </a:p>
          <a:p>
            <a:r>
              <a:rPr lang="ja-JP" altLang="ja-JP" sz="1050" dirty="0"/>
              <a:t>　</a:t>
            </a:r>
          </a:p>
          <a:p>
            <a:r>
              <a:rPr lang="en-US" altLang="ja-JP" sz="1050" dirty="0"/>
              <a:t>●</a:t>
            </a:r>
            <a:r>
              <a:rPr lang="ja-JP" altLang="en-US" sz="1050" dirty="0"/>
              <a:t>広告</a:t>
            </a:r>
            <a:r>
              <a:rPr lang="ja-JP" altLang="ja-JP" sz="1050" dirty="0"/>
              <a:t>〆切：</a:t>
            </a:r>
            <a:r>
              <a:rPr lang="en-US" altLang="ja-JP" sz="1050" dirty="0"/>
              <a:t>2023</a:t>
            </a:r>
            <a:r>
              <a:rPr lang="ja-JP" altLang="ja-JP" sz="1050" dirty="0"/>
              <a:t>年</a:t>
            </a:r>
            <a:r>
              <a:rPr lang="en-US" altLang="ja-JP" sz="1050" dirty="0"/>
              <a:t>8</a:t>
            </a:r>
            <a:r>
              <a:rPr lang="ja-JP" altLang="ja-JP" sz="1050" dirty="0"/>
              <a:t>月</a:t>
            </a:r>
            <a:r>
              <a:rPr lang="en-US" altLang="ja-JP" sz="1050" dirty="0"/>
              <a:t>4</a:t>
            </a:r>
            <a:r>
              <a:rPr lang="ja-JP" altLang="ja-JP" sz="1050" dirty="0"/>
              <a:t>日（</a:t>
            </a:r>
            <a:r>
              <a:rPr lang="ja-JP" altLang="en-US" sz="1050" dirty="0"/>
              <a:t>金</a:t>
            </a:r>
            <a:r>
              <a:rPr lang="ja-JP" altLang="ja-JP" sz="1050" dirty="0"/>
              <a:t>）まで。</a:t>
            </a:r>
            <a:r>
              <a:rPr lang="ja-JP" altLang="en-US" sz="1050" dirty="0"/>
              <a:t>　校了日９月１日（金）</a:t>
            </a:r>
            <a:endParaRPr lang="ja-JP" altLang="ja-JP" sz="105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7901F4-6ACC-47DC-8569-B192CCD6C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61" y="3998446"/>
            <a:ext cx="2347697" cy="142968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0196FFE-BDE2-4383-A8B9-EACD2DEEE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059" y="4877990"/>
            <a:ext cx="4334480" cy="1762371"/>
          </a:xfrm>
          <a:prstGeom prst="rect">
            <a:avLst/>
          </a:prstGeom>
        </p:spPr>
      </p:pic>
      <p:pic>
        <p:nvPicPr>
          <p:cNvPr id="6" name="図 5" descr="テーブル, カレンダー&#10;&#10;自動的に生成された説明">
            <a:extLst>
              <a:ext uri="{FF2B5EF4-FFF2-40B4-BE49-F238E27FC236}">
                <a16:creationId xmlns:a16="http://schemas.microsoft.com/office/drawing/2014/main" id="{B5FA8BB7-9CC8-CC86-7247-E31C52806B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83" y="5157518"/>
            <a:ext cx="2353227" cy="142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97AF0CD-0272-B025-A546-54BD7D99F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43" y="647790"/>
            <a:ext cx="2312615" cy="28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80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27B75D00C031B43B30E97DDA9AB7F95" ma:contentTypeVersion="0" ma:contentTypeDescription="新しいドキュメントを作成します。" ma:contentTypeScope="" ma:versionID="418f3676763fffcc0cbbb304ffa0820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06951fdb634cd1709fb1e0d75f240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E67F9-DB83-45CC-8873-17E5B594A5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FD062C-5A50-48A8-8D14-C1AC74F9FB6A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426FA08-5CD8-42C9-A2D6-F5FF17CF2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478</Words>
  <Application>Microsoft Office PowerPoint</Application>
  <PresentationFormat>A4 210 x 297 mm</PresentationFormat>
  <Paragraphs>50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北嶋亮太</dc:creator>
  <cp:lastModifiedBy>内之倉 まゆみ</cp:lastModifiedBy>
  <cp:revision>24</cp:revision>
  <cp:lastPrinted>2022-05-18T01:23:47Z</cp:lastPrinted>
  <dcterms:created xsi:type="dcterms:W3CDTF">2021-07-20T05:04:37Z</dcterms:created>
  <dcterms:modified xsi:type="dcterms:W3CDTF">2023-07-27T01:37:42Z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0x010100327B75D00C031B43B30E97DDA9AB7F95</vt:lpwstr>
  </property>
</Properties>
</file>